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70" r:id="rId2"/>
    <p:sldId id="274" r:id="rId3"/>
    <p:sldId id="272" r:id="rId4"/>
    <p:sldId id="273" r:id="rId5"/>
    <p:sldId id="276" r:id="rId6"/>
    <p:sldId id="277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930" y="-144"/>
      </p:cViewPr>
      <p:guideLst>
        <p:guide orient="horz" pos="1620"/>
        <p:guide orient="horz" pos="1393"/>
        <p:guide orient="horz" pos="1166"/>
        <p:guide orient="horz" pos="940"/>
        <p:guide orient="horz" pos="713"/>
        <p:guide orient="horz" pos="486"/>
        <p:guide orient="horz" pos="259"/>
        <p:guide orient="horz" pos="1847"/>
        <p:guide orient="horz" pos="2074"/>
        <p:guide orient="horz" pos="2300"/>
        <p:guide pos="612"/>
        <p:guide pos="385"/>
        <p:guide pos="839"/>
        <p:guide pos="1066"/>
        <p:guide pos="1292"/>
        <p:guide pos="1519"/>
        <p:guide pos="1746"/>
        <p:guide pos="1973"/>
        <p:guide pos="2200"/>
        <p:guide pos="546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59AF1-CEB6-44BE-934C-457FBB2D1168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23178-9971-465E-80F3-E23BBE45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061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397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952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1044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776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628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24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465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84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24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999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664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97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1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3463" y="1347614"/>
            <a:ext cx="827707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</a:rPr>
              <a:t>Перемещение </a:t>
            </a:r>
            <a:r>
              <a:rPr lang="ru-RU" sz="5000" b="1" dirty="0" smtClean="0">
                <a:solidFill>
                  <a:schemeClr val="tx2"/>
                </a:solidFill>
              </a:rPr>
              <a:t>тела при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равноускоренном движении</a:t>
            </a:r>
            <a:endParaRPr lang="ru-RU" sz="5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8571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254" y="216456"/>
            <a:ext cx="8347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Прямолинейное </a:t>
            </a:r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равноускоренное </a:t>
            </a:r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движение</a:t>
            </a:r>
            <a:endParaRPr lang="ru-RU" sz="32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737763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движение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тела, при котором его скорость за любые равные промежутки времени изменяется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одинаково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, а траекторией является прямая линия.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280212" y="2778036"/>
            <a:ext cx="1633735" cy="878796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307530" y="2784787"/>
            <a:ext cx="1606417" cy="820866"/>
            <a:chOff x="1307530" y="2784787"/>
            <a:chExt cx="1606417" cy="820866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724327" y="2784787"/>
                  <a:ext cx="1189620" cy="8208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ru-RU" sz="240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ru-RU" sz="240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sz="240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</m:acc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 − 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</m:acc>
                            <m:r>
                              <a:rPr lang="en-US" sz="2400" b="0" i="1" baseline="-2500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240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Δ</m:t>
                            </m:r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lang="ru-RU" sz="2400" dirty="0">
                    <a:solidFill>
                      <a:schemeClr val="tx2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4327" y="2784787"/>
                  <a:ext cx="1189620" cy="820866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307530" y="3002703"/>
                  <a:ext cx="7048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acc>
                    </m:oMath>
                  </a14:m>
                  <a:r>
                    <a:rPr lang="en-US" sz="2400" dirty="0" smtClean="0">
                      <a:solidFill>
                        <a:schemeClr val="tx2"/>
                      </a:solidFill>
                      <a:latin typeface="Calibri" pitchFamily="34" charset="0"/>
                      <a:cs typeface="Calibri" pitchFamily="34" charset="0"/>
                    </a:rPr>
                    <a:t>=</a:t>
                  </a:r>
                  <a:endParaRPr lang="ru-RU" sz="2400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07530" y="3002703"/>
                  <a:ext cx="704800" cy="461665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10667" b="-30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3851920" y="1374861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Ускорение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 физическая векторная величина, характеризующая быстроту изменения скорости и численно равная отношению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изменения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скорости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тела к промежутку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времени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в течение которого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это изменение про­изошло.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1327155" y="3731494"/>
                <a:ext cx="1614110" cy="64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м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с</m:t>
                                </m:r>
                              </m:e>
                              <m:sup>
                                <m:r>
                                  <a:rPr lang="ru-RU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24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155" y="3731494"/>
                <a:ext cx="1614110" cy="64235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Группа 6"/>
          <p:cNvGrpSpPr/>
          <p:nvPr/>
        </p:nvGrpSpPr>
        <p:grpSpPr>
          <a:xfrm>
            <a:off x="4821357" y="3035875"/>
            <a:ext cx="3271185" cy="2387138"/>
            <a:chOff x="4821357" y="3035875"/>
            <a:chExt cx="3271185" cy="2387138"/>
          </a:xfrm>
        </p:grpSpPr>
        <p:sp>
          <p:nvSpPr>
            <p:cNvPr id="34" name="Полилиния 33"/>
            <p:cNvSpPr/>
            <p:nvPr/>
          </p:nvSpPr>
          <p:spPr>
            <a:xfrm rot="900000">
              <a:off x="4872259" y="3835131"/>
              <a:ext cx="2676452" cy="1587882"/>
            </a:xfrm>
            <a:custGeom>
              <a:avLst/>
              <a:gdLst>
                <a:gd name="connsiteX0" fmla="*/ 0 w 1965960"/>
                <a:gd name="connsiteY0" fmla="*/ 1129180 h 1129180"/>
                <a:gd name="connsiteX1" fmla="*/ 795528 w 1965960"/>
                <a:gd name="connsiteY1" fmla="*/ 77620 h 1129180"/>
                <a:gd name="connsiteX2" fmla="*/ 1965960 w 1965960"/>
                <a:gd name="connsiteY2" fmla="*/ 159916 h 112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65960" h="1129180">
                  <a:moveTo>
                    <a:pt x="0" y="1129180"/>
                  </a:moveTo>
                  <a:cubicBezTo>
                    <a:pt x="233934" y="684172"/>
                    <a:pt x="467868" y="239164"/>
                    <a:pt x="795528" y="77620"/>
                  </a:cubicBezTo>
                  <a:cubicBezTo>
                    <a:pt x="1123188" y="-83924"/>
                    <a:pt x="1544574" y="37996"/>
                    <a:pt x="1965960" y="159916"/>
                  </a:cubicBezTo>
                </a:path>
              </a:pathLst>
            </a:cu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9" name="Прямая со стрелкой 48"/>
            <p:cNvCxnSpPr/>
            <p:nvPr/>
          </p:nvCxnSpPr>
          <p:spPr>
            <a:xfrm flipV="1">
              <a:off x="6159962" y="3719256"/>
              <a:ext cx="1827208" cy="16205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6767434" y="3110453"/>
              <a:ext cx="1228213" cy="60880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 стрелкой 73"/>
            <p:cNvCxnSpPr/>
            <p:nvPr/>
          </p:nvCxnSpPr>
          <p:spPr>
            <a:xfrm rot="900000" flipV="1">
              <a:off x="6268272" y="3035875"/>
              <a:ext cx="392127" cy="9178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6" name="TextBox 85"/>
                <p:cNvSpPr txBox="1"/>
                <p:nvPr/>
              </p:nvSpPr>
              <p:spPr>
                <a:xfrm rot="18590739">
                  <a:off x="4777403" y="4112768"/>
                  <a:ext cx="4264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86" name="TextBox 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90739">
                  <a:off x="4777403" y="4112768"/>
                  <a:ext cx="426462" cy="338554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7" name="TextBox 86"/>
                <p:cNvSpPr txBox="1"/>
                <p:nvPr/>
              </p:nvSpPr>
              <p:spPr>
                <a:xfrm rot="18590739">
                  <a:off x="5984516" y="3285646"/>
                  <a:ext cx="4264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90739">
                  <a:off x="5984516" y="3285646"/>
                  <a:ext cx="426462" cy="338554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8" name="TextBox 87"/>
                <p:cNvSpPr txBox="1"/>
                <p:nvPr/>
              </p:nvSpPr>
              <p:spPr>
                <a:xfrm>
                  <a:off x="7073566" y="3763806"/>
                  <a:ext cx="33887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88" name="TextBox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3566" y="3763806"/>
                  <a:ext cx="338874" cy="33855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14286" r="-1964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9" name="TextBox 88"/>
                <p:cNvSpPr txBox="1"/>
                <p:nvPr/>
              </p:nvSpPr>
              <p:spPr>
                <a:xfrm rot="1612357">
                  <a:off x="6815846" y="3093377"/>
                  <a:ext cx="12766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60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Δ</m:t>
                        </m:r>
                        <m:acc>
                          <m:accPr>
                            <m:chr m:val="⃗"/>
                            <m:ctrlPr>
                              <a:rPr lang="el-GR" sz="160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l-GR" sz="160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600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600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89" name="TextBox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2357">
                  <a:off x="6815846" y="3093377"/>
                  <a:ext cx="1276696" cy="338554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Группа 5"/>
          <p:cNvGrpSpPr/>
          <p:nvPr/>
        </p:nvGrpSpPr>
        <p:grpSpPr>
          <a:xfrm>
            <a:off x="4828649" y="3110453"/>
            <a:ext cx="2539584" cy="1977538"/>
            <a:chOff x="4828649" y="3110453"/>
            <a:chExt cx="2539584" cy="1977538"/>
          </a:xfrm>
        </p:grpSpPr>
        <p:cxnSp>
          <p:nvCxnSpPr>
            <p:cNvPr id="36" name="Прямая со стрелкой 35"/>
            <p:cNvCxnSpPr/>
            <p:nvPr/>
          </p:nvCxnSpPr>
          <p:spPr>
            <a:xfrm rot="900000" flipV="1">
              <a:off x="4828649" y="4170153"/>
              <a:ext cx="392127" cy="9178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0" name="TextBox 89"/>
                <p:cNvSpPr txBox="1"/>
                <p:nvPr/>
              </p:nvSpPr>
              <p:spPr>
                <a:xfrm rot="1565599">
                  <a:off x="6808877" y="3223119"/>
                  <a:ext cx="34996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565599">
                  <a:off x="6808877" y="3223119"/>
                  <a:ext cx="349968" cy="338554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t="-2597" r="-1688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Прямая со стрелкой 56"/>
            <p:cNvCxnSpPr/>
            <p:nvPr/>
          </p:nvCxnSpPr>
          <p:spPr>
            <a:xfrm>
              <a:off x="6759887" y="3110453"/>
              <a:ext cx="608346" cy="30440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087" y="1207198"/>
            <a:ext cx="3564623" cy="13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620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7" grpId="0" animBg="1"/>
      <p:bldP spid="29" grpId="0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c/cc/Galileo.arp.300pix.jpg/250px-Galileo.arp.300p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2289" y="1131590"/>
            <a:ext cx="1999953" cy="2455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AutoShape 2" descr="https://mail-attachment.googleusercontent.com/attachment/?ui=2&amp;ik=a72f27d160&amp;view=att&amp;th=1409b04d6027cab7&amp;attid=0.1&amp;disp=inline&amp;realattid=f_hkkwh1m41&amp;safe=1&amp;zw&amp;saduie=AG9B_P-M2IjJPJvL8HHc1QyXIamX&amp;sadet=1377112767197&amp;sads=dmRyeD9datshd0a0Bp4Qy-9wedI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mail-attachment.googleusercontent.com/attachment/?ui=2&amp;ik=a72f27d160&amp;view=att&amp;th=1409b04d6027cab7&amp;attid=0.1&amp;disp=inline&amp;realattid=f_hkkwh1m41&amp;safe=1&amp;zw&amp;saduie=AG9B_P-M2IjJPJvL8HHc1QyXIamX&amp;sadet=1377112767197&amp;sads=dmRyeD9datshd0a0Bp4Qy-9wedI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10"/>
          <a:stretch/>
        </p:blipFill>
        <p:spPr>
          <a:xfrm>
            <a:off x="2289195" y="915566"/>
            <a:ext cx="4318078" cy="33024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9195" y="261708"/>
            <a:ext cx="4565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Опыт Галилео Галилея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17448" y="3651531"/>
            <a:ext cx="24096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Галилео </a:t>
            </a:r>
            <a:r>
              <a:rPr lang="ru-RU" sz="1400" b="1" dirty="0"/>
              <a:t>Галилей</a:t>
            </a:r>
            <a:endParaRPr lang="ru-RU" sz="1400" b="1" dirty="0" smtClean="0"/>
          </a:p>
          <a:p>
            <a:pPr algn="ctr"/>
            <a:r>
              <a:rPr lang="ru-RU" sz="1200" dirty="0" smtClean="0"/>
              <a:t>15 февраля 1564 —</a:t>
            </a:r>
            <a:r>
              <a:rPr lang="ru-RU" sz="1200" dirty="0"/>
              <a:t> </a:t>
            </a:r>
            <a:r>
              <a:rPr lang="ru-RU" sz="1200" dirty="0" smtClean="0"/>
              <a:t>8 января 1642</a:t>
            </a:r>
            <a:endParaRPr lang="ru-RU" sz="1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" r="65590"/>
          <a:stretch/>
        </p:blipFill>
        <p:spPr>
          <a:xfrm>
            <a:off x="307975" y="928746"/>
            <a:ext cx="2133620" cy="33024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9943" y="3220644"/>
            <a:ext cx="2286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 </a:t>
            </a:r>
            <a:r>
              <a:rPr lang="en-US" i="1" dirty="0" smtClean="0"/>
              <a:t>t</a:t>
            </a:r>
            <a:r>
              <a:rPr lang="en-US" baseline="-25000" dirty="0" smtClean="0"/>
              <a:t>1</a:t>
            </a:r>
            <a:r>
              <a:rPr lang="en-US" dirty="0" smtClean="0"/>
              <a:t> = 2</a:t>
            </a:r>
            <a:r>
              <a:rPr lang="en-US" i="1" dirty="0" smtClean="0"/>
              <a:t>t</a:t>
            </a:r>
            <a:r>
              <a:rPr lang="ru-RU" dirty="0" smtClean="0"/>
              <a:t>, то </a:t>
            </a:r>
            <a:r>
              <a:rPr lang="en-US" i="1" dirty="0" smtClean="0"/>
              <a:t>s</a:t>
            </a:r>
            <a:r>
              <a:rPr lang="en-US" baseline="-25000" dirty="0" smtClean="0"/>
              <a:t>1</a:t>
            </a:r>
            <a:r>
              <a:rPr lang="en-US" dirty="0" smtClean="0"/>
              <a:t> = 4</a:t>
            </a:r>
            <a:r>
              <a:rPr lang="en-US" i="1" dirty="0" smtClean="0"/>
              <a:t>s</a:t>
            </a:r>
            <a:r>
              <a:rPr lang="en-US" dirty="0" smtClean="0"/>
              <a:t>;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771289" y="3528421"/>
            <a:ext cx="2294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</a:t>
            </a:r>
            <a:r>
              <a:rPr lang="ru-RU" dirty="0" smtClean="0"/>
              <a:t>сли </a:t>
            </a:r>
            <a:r>
              <a:rPr lang="en-US" i="1" dirty="0" smtClean="0"/>
              <a:t>t</a:t>
            </a:r>
            <a:r>
              <a:rPr lang="en-US" baseline="-25000" dirty="0" smtClean="0"/>
              <a:t>2</a:t>
            </a:r>
            <a:r>
              <a:rPr lang="en-US" dirty="0" smtClean="0"/>
              <a:t> = 3</a:t>
            </a:r>
            <a:r>
              <a:rPr lang="en-US" i="1" dirty="0" smtClean="0"/>
              <a:t>t</a:t>
            </a:r>
            <a:r>
              <a:rPr lang="ru-RU" dirty="0" smtClean="0"/>
              <a:t>, то </a:t>
            </a:r>
            <a:r>
              <a:rPr lang="en-US" i="1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 = 9</a:t>
            </a:r>
            <a:r>
              <a:rPr lang="en-US" i="1" dirty="0" smtClean="0"/>
              <a:t>s</a:t>
            </a:r>
            <a:r>
              <a:rPr lang="en-US" dirty="0" smtClean="0"/>
              <a:t>;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33751" y="3969622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2"/>
                </a:solidFill>
              </a:rPr>
              <a:t>s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) = </a:t>
            </a:r>
            <a:r>
              <a:rPr lang="en-US" sz="2800" i="1" dirty="0" smtClean="0">
                <a:solidFill>
                  <a:schemeClr val="tx2"/>
                </a:solidFill>
              </a:rPr>
              <a:t>at</a:t>
            </a:r>
            <a:r>
              <a:rPr lang="en-US" sz="2800" baseline="30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 + </a:t>
            </a:r>
            <a:r>
              <a:rPr lang="en-US" sz="2800" i="1" dirty="0" err="1" smtClean="0">
                <a:solidFill>
                  <a:schemeClr val="tx2"/>
                </a:solidFill>
              </a:rPr>
              <a:t>bt</a:t>
            </a:r>
            <a:r>
              <a:rPr lang="en-US" sz="2800" dirty="0" smtClean="0">
                <a:solidFill>
                  <a:schemeClr val="tx2"/>
                </a:solidFill>
              </a:rPr>
              <a:t> + </a:t>
            </a:r>
            <a:r>
              <a:rPr lang="en-US" sz="2800" i="1" dirty="0" smtClean="0">
                <a:solidFill>
                  <a:schemeClr val="tx2"/>
                </a:solidFill>
              </a:rPr>
              <a:t>c</a:t>
            </a:r>
            <a:endParaRPr lang="ru-RU" sz="2800" i="1" dirty="0">
              <a:solidFill>
                <a:schemeClr val="tx2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33751" y="3969622"/>
            <a:ext cx="2569934" cy="53353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276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4" grpId="0"/>
      <p:bldP spid="12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902930" y="1560500"/>
                <a:ext cx="284529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= 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32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32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m:rPr>
                          <m:sty m:val="p"/>
                        </m:rPr>
                        <a:rPr lang="el-GR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930" y="1560500"/>
                <a:ext cx="2845297" cy="58477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62312" y="295966"/>
            <a:ext cx="3792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alibri" pitchFamily="34" charset="0"/>
                <a:cs typeface="Calibri" pitchFamily="34" charset="0"/>
              </a:rPr>
              <a:t>Уравнение скорости при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400" dirty="0" smtClean="0">
                <a:latin typeface="Calibri" pitchFamily="34" charset="0"/>
                <a:cs typeface="Calibri" pitchFamily="34" charset="0"/>
              </a:rPr>
              <a:t>равноускоренном движении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14672" y="1560500"/>
            <a:ext cx="2621811" cy="57320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039149" y="2223085"/>
            <a:ext cx="1057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аргумент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027720" y="2666294"/>
            <a:ext cx="1398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постоянный</a:t>
            </a:r>
          </a:p>
          <a:p>
            <a:pPr algn="ctr"/>
            <a:r>
              <a:rPr lang="ru-RU" sz="1600" dirty="0" smtClean="0"/>
              <a:t>коэффициент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5706" y="2284853"/>
            <a:ext cx="1197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свободный</a:t>
            </a:r>
          </a:p>
          <a:p>
            <a:pPr algn="ctr"/>
            <a:r>
              <a:rPr lang="ru-RU" sz="1600" dirty="0" smtClean="0"/>
              <a:t>член</a:t>
            </a:r>
            <a:endParaRPr lang="ru-RU" sz="1600" dirty="0"/>
          </a:p>
        </p:txBody>
      </p:sp>
      <p:cxnSp>
        <p:nvCxnSpPr>
          <p:cNvPr id="44" name="Прямая со стрелкой 43"/>
          <p:cNvCxnSpPr>
            <a:stCxn id="13" idx="0"/>
          </p:cNvCxnSpPr>
          <p:nvPr/>
        </p:nvCxnSpPr>
        <p:spPr>
          <a:xfrm flipV="1">
            <a:off x="2727086" y="2007566"/>
            <a:ext cx="277295" cy="6587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1688160" y="2007566"/>
            <a:ext cx="357358" cy="384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 flipV="1">
            <a:off x="3434527" y="2007566"/>
            <a:ext cx="133200" cy="277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5348712" y="356800"/>
            <a:ext cx="12228" cy="26001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110491" y="2685253"/>
            <a:ext cx="29000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081231" y="2612460"/>
            <a:ext cx="281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ru-RU" sz="2400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V="1">
            <a:off x="5348712" y="741313"/>
            <a:ext cx="2209551" cy="68117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9749" y="264783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</a:t>
            </a:r>
            <a:endParaRPr lang="ru-RU" sz="2400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4974187" y="156745"/>
                <a:ext cx="376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𝜐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187" y="156745"/>
                <a:ext cx="376578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Прямая соединительная линия 37"/>
          <p:cNvCxnSpPr/>
          <p:nvPr/>
        </p:nvCxnSpPr>
        <p:spPr>
          <a:xfrm>
            <a:off x="5350765" y="1442994"/>
            <a:ext cx="1920240" cy="12422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4958816" y="1173264"/>
                <a:ext cx="4574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816" y="1173264"/>
                <a:ext cx="457433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7506688" y="502287"/>
            <a:ext cx="235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</a:t>
            </a:r>
            <a:endParaRPr lang="ru-RU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7219430" y="239286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II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 rot="20573129">
                <a:off x="5619699" y="716270"/>
                <a:ext cx="1682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73129">
                <a:off x="5619699" y="716270"/>
                <a:ext cx="1682833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7" name="TextBox 46"/>
              <p:cNvSpPr txBox="1"/>
              <p:nvPr/>
            </p:nvSpPr>
            <p:spPr>
              <a:xfrm rot="2074823">
                <a:off x="5680890" y="1816395"/>
                <a:ext cx="1682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4823">
                <a:off x="5680890" y="1816395"/>
                <a:ext cx="1682833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Группа 76"/>
          <p:cNvGrpSpPr/>
          <p:nvPr/>
        </p:nvGrpSpPr>
        <p:grpSpPr>
          <a:xfrm>
            <a:off x="438891" y="4330441"/>
            <a:ext cx="3838875" cy="164246"/>
            <a:chOff x="928662" y="4786322"/>
            <a:chExt cx="6500858" cy="142082"/>
          </a:xfrm>
        </p:grpSpPr>
        <p:cxnSp>
          <p:nvCxnSpPr>
            <p:cNvPr id="78" name="Прямая со стрелкой 77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8" name="Рисунок 8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930178" y="3831256"/>
            <a:ext cx="801250" cy="397107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075015" y="438444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90" name="Прямая со стрелкой 89"/>
          <p:cNvCxnSpPr/>
          <p:nvPr/>
        </p:nvCxnSpPr>
        <p:spPr>
          <a:xfrm flipV="1">
            <a:off x="1330803" y="3831256"/>
            <a:ext cx="714715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1197685" y="3538355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2" name="TextBox 91"/>
              <p:cNvSpPr txBox="1"/>
              <p:nvPr/>
            </p:nvSpPr>
            <p:spPr>
              <a:xfrm>
                <a:off x="1145079" y="3160522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079" y="3160522"/>
                <a:ext cx="371447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22951" r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3" name="TextBox 92"/>
              <p:cNvSpPr txBox="1"/>
              <p:nvPr/>
            </p:nvSpPr>
            <p:spPr>
              <a:xfrm>
                <a:off x="1799420" y="3386639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420" y="3386639"/>
                <a:ext cx="358560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/>
          <p:cNvSpPr txBox="1"/>
          <p:nvPr/>
        </p:nvSpPr>
        <p:spPr>
          <a:xfrm>
            <a:off x="288048" y="44148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grpSp>
        <p:nvGrpSpPr>
          <p:cNvPr id="102" name="Группа 101"/>
          <p:cNvGrpSpPr/>
          <p:nvPr/>
        </p:nvGrpSpPr>
        <p:grpSpPr>
          <a:xfrm>
            <a:off x="4796570" y="4294890"/>
            <a:ext cx="3838875" cy="164246"/>
            <a:chOff x="928662" y="4786322"/>
            <a:chExt cx="6500858" cy="142082"/>
          </a:xfrm>
        </p:grpSpPr>
        <p:cxnSp>
          <p:nvCxnSpPr>
            <p:cNvPr id="103" name="Прямая со стрелкой 102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3" name="Рисунок 1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5314835" y="3916465"/>
            <a:ext cx="801250" cy="397107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8432694" y="434889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15" name="Прямая со стрелкой 114"/>
          <p:cNvCxnSpPr/>
          <p:nvPr/>
        </p:nvCxnSpPr>
        <p:spPr>
          <a:xfrm>
            <a:off x="5405621" y="3795709"/>
            <a:ext cx="11833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/>
          <p:nvPr/>
        </p:nvCxnSpPr>
        <p:spPr>
          <a:xfrm flipH="1">
            <a:off x="6018250" y="3490179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7" name="TextBox 116"/>
              <p:cNvSpPr txBox="1"/>
              <p:nvPr/>
            </p:nvSpPr>
            <p:spPr>
              <a:xfrm>
                <a:off x="6068979" y="3100841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979" y="3100841"/>
                <a:ext cx="371447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23333" r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8" name="TextBox 117"/>
              <p:cNvSpPr txBox="1"/>
              <p:nvPr/>
            </p:nvSpPr>
            <p:spPr>
              <a:xfrm>
                <a:off x="5292204" y="3490179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204" y="3490179"/>
                <a:ext cx="358560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TextBox 118"/>
          <p:cNvSpPr txBox="1"/>
          <p:nvPr/>
        </p:nvSpPr>
        <p:spPr>
          <a:xfrm>
            <a:off x="4645727" y="43793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0" name="TextBox 119"/>
              <p:cNvSpPr txBox="1"/>
              <p:nvPr/>
            </p:nvSpPr>
            <p:spPr>
              <a:xfrm>
                <a:off x="5474849" y="3478137"/>
                <a:ext cx="481222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b="0" i="1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849" y="3478137"/>
                <a:ext cx="481222" cy="404791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l="-10127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629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8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1500" fill="hold"/>
                                        <p:tgtEl>
                                          <p:spTgt spid="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13218E-6 L 0.1349 -0.0058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-30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1500" fill="hold"/>
                                        <p:tgtEl>
                                          <p:spTgt spid="1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1" grpId="0" animBg="1"/>
      <p:bldP spid="12" grpId="0"/>
      <p:bldP spid="13" grpId="0"/>
      <p:bldP spid="14" grpId="0"/>
      <p:bldP spid="30" grpId="0"/>
      <p:bldP spid="24" grpId="0"/>
      <p:bldP spid="25" grpId="0" animBg="1"/>
      <p:bldP spid="34" grpId="0" animBg="1"/>
      <p:bldP spid="36" grpId="0"/>
      <p:bldP spid="45" grpId="0"/>
      <p:bldP spid="39" grpId="0" animBg="1"/>
      <p:bldP spid="47" grpId="0" animBg="1"/>
      <p:bldP spid="89" grpId="0"/>
      <p:bldP spid="92" grpId="0" animBg="1"/>
      <p:bldP spid="93" grpId="0" animBg="1"/>
      <p:bldP spid="95" grpId="0"/>
      <p:bldP spid="114" grpId="0"/>
      <p:bldP spid="117" grpId="0" animBg="1"/>
      <p:bldP spid="118" grpId="0" animBg="1"/>
      <p:bldP spid="119" grpId="0"/>
      <p:bldP spid="1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553279" y="954024"/>
            <a:ext cx="3355903" cy="3246961"/>
            <a:chOff x="542478" y="411162"/>
            <a:chExt cx="3355903" cy="324696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11188" y="411163"/>
              <a:ext cx="3240087" cy="3240087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11188" y="762000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611187" y="1131888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611187" y="1492250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611187" y="1852612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611188" y="2211388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611188" y="2571750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11188" y="2932113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11186" y="3292475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V="1">
              <a:off x="-648494" y="2031207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V="1">
              <a:off x="-292893" y="2038078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 flipV="1">
              <a:off x="72232" y="2031207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V="1">
              <a:off x="428949" y="2031206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V="1">
              <a:off x="782963" y="2031207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V="1">
              <a:off x="1151732" y="2031208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V="1">
              <a:off x="1512096" y="2031206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V="1">
              <a:off x="1872457" y="2038080"/>
              <a:ext cx="3240087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flipV="1">
              <a:off x="966785" y="411164"/>
              <a:ext cx="2" cy="324008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rot="5400000" flipV="1">
              <a:off x="2233563" y="1672433"/>
              <a:ext cx="2" cy="324008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42478" y="411164"/>
                  <a:ext cx="452240" cy="3763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𝜐</m:t>
                      </m:r>
                    </m:oMath>
                  </a14:m>
                  <a:r>
                    <a:rPr lang="ru-RU" sz="1400" dirty="0" smtClean="0"/>
                    <a:t>,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1400" b="0" i="1" smtClean="0">
                              <a:latin typeface="Cambria Math"/>
                            </a:rPr>
                            <m:t>м</m:t>
                          </m:r>
                        </m:num>
                        <m:den>
                          <m:r>
                            <a:rPr lang="ru-RU" sz="1400" b="0" i="1" smtClean="0">
                              <a:latin typeface="Cambria Math"/>
                            </a:rPr>
                            <m:t>с</m:t>
                          </m:r>
                        </m:den>
                      </m:f>
                    </m:oMath>
                  </a14:m>
                  <a:endParaRPr lang="ru-RU" sz="1400" dirty="0"/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78" y="411164"/>
                  <a:ext cx="452240" cy="376321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322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/>
            <p:cNvSpPr txBox="1"/>
            <p:nvPr/>
          </p:nvSpPr>
          <p:spPr>
            <a:xfrm>
              <a:off x="3492501" y="3288813"/>
              <a:ext cx="4058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t</a:t>
              </a:r>
              <a:r>
                <a:rPr lang="en-US" sz="1400" dirty="0" smtClean="0"/>
                <a:t>, c</a:t>
              </a:r>
              <a:endParaRPr lang="ru-RU" sz="1400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64817" y="2139702"/>
                  <a:ext cx="39536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ru-RU" sz="1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1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ru-RU" sz="1400" dirty="0"/>
                </a:p>
              </p:txBody>
            </p:sp>
          </mc:Choice>
          <mc:Fallback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4817" y="2139702"/>
                  <a:ext cx="395365" cy="307777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" name="Прямоугольник 58"/>
          <p:cNvSpPr/>
          <p:nvPr/>
        </p:nvSpPr>
        <p:spPr>
          <a:xfrm>
            <a:off x="1703077" y="2395474"/>
            <a:ext cx="360366" cy="14398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053441" y="2250516"/>
            <a:ext cx="360366" cy="15848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2413808" y="2035112"/>
            <a:ext cx="360366" cy="1800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2774174" y="1885784"/>
            <a:ext cx="360366" cy="19448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3127350" y="1674750"/>
            <a:ext cx="360366" cy="21558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342711" y="2580941"/>
            <a:ext cx="360366" cy="12543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977586" y="2754250"/>
            <a:ext cx="360366" cy="10774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V="1">
            <a:off x="977586" y="1506272"/>
            <a:ext cx="2525715" cy="124797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 rot="20070385">
                <a:off x="1195981" y="1850446"/>
                <a:ext cx="1682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70385">
                <a:off x="1195981" y="1850446"/>
                <a:ext cx="1682833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981278" y="3127383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en-US" baseline="-25000" dirty="0" smtClean="0"/>
              <a:t>1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1350095" y="2982404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ru-RU" baseline="-25000" dirty="0" smtClean="0"/>
              <a:t>2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712328" y="2828282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ru-RU" baseline="-25000" dirty="0" smtClean="0"/>
              <a:t>3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2067874" y="2662554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ru-RU" baseline="-25000" dirty="0" smtClean="0"/>
              <a:t>4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434685" y="2497898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ru-RU" baseline="-25000" dirty="0" smtClean="0"/>
              <a:t>5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805738" y="2313232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ru-RU" baseline="-25000" dirty="0" smtClean="0"/>
              <a:t>6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158720" y="2138401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ru-RU" baseline="-25000" dirty="0" smtClean="0"/>
              <a:t>7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1" name="TextBox 70"/>
              <p:cNvSpPr txBox="1"/>
              <p:nvPr/>
            </p:nvSpPr>
            <p:spPr>
              <a:xfrm>
                <a:off x="5940408" y="420227"/>
                <a:ext cx="12197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08" y="420227"/>
                <a:ext cx="1219757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2" name="TextBox 71"/>
              <p:cNvSpPr txBox="1"/>
              <p:nvPr/>
            </p:nvSpPr>
            <p:spPr>
              <a:xfrm>
                <a:off x="5377208" y="801762"/>
                <a:ext cx="23461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7208" y="801762"/>
                <a:ext cx="2346155" cy="46166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7" name="Группа 136"/>
          <p:cNvGrpSpPr/>
          <p:nvPr/>
        </p:nvGrpSpPr>
        <p:grpSpPr>
          <a:xfrm>
            <a:off x="977586" y="1674750"/>
            <a:ext cx="2520000" cy="1080000"/>
            <a:chOff x="966785" y="1131888"/>
            <a:chExt cx="2520000" cy="1080000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>
              <a:off x="966785" y="2210015"/>
              <a:ext cx="371666" cy="18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 flipH="1" flipV="1">
              <a:off x="1322652" y="2031354"/>
              <a:ext cx="1574" cy="18053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 flipV="1">
              <a:off x="1322652" y="2031354"/>
              <a:ext cx="377213" cy="68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flipV="1">
              <a:off x="1690633" y="1852731"/>
              <a:ext cx="1" cy="17862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1690633" y="1852731"/>
              <a:ext cx="3559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/>
            <p:nvPr/>
          </p:nvCxnSpPr>
          <p:spPr>
            <a:xfrm flipV="1">
              <a:off x="2040206" y="1707749"/>
              <a:ext cx="0" cy="1440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2024198" y="1707749"/>
              <a:ext cx="37555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 flipV="1">
              <a:off x="2399756" y="1492309"/>
              <a:ext cx="0" cy="2154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2399757" y="1492309"/>
              <a:ext cx="37301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2772770" y="1344180"/>
              <a:ext cx="0" cy="1481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2772770" y="1344180"/>
              <a:ext cx="35446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flipH="1" flipV="1">
              <a:off x="3116082" y="1131888"/>
              <a:ext cx="6" cy="2122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3116082" y="1131888"/>
              <a:ext cx="37070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38" name="Группа 137"/>
          <p:cNvGrpSpPr/>
          <p:nvPr/>
        </p:nvGrpSpPr>
        <p:grpSpPr>
          <a:xfrm>
            <a:off x="4452316" y="2517825"/>
            <a:ext cx="4277816" cy="206561"/>
            <a:chOff x="928662" y="4786322"/>
            <a:chExt cx="6500858" cy="142082"/>
          </a:xfrm>
        </p:grpSpPr>
        <p:cxnSp>
          <p:nvCxnSpPr>
            <p:cNvPr id="139" name="Прямая со стрелкой 138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Прямая соединительная линия 144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9" name="Рисунок 1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4999777" y="2027328"/>
            <a:ext cx="892866" cy="499415"/>
          </a:xfrm>
          <a:prstGeom prst="rect">
            <a:avLst/>
          </a:prstGeom>
        </p:spPr>
      </p:pic>
      <p:sp>
        <p:nvSpPr>
          <p:cNvPr id="150" name="TextBox 149"/>
          <p:cNvSpPr txBox="1"/>
          <p:nvPr/>
        </p:nvSpPr>
        <p:spPr>
          <a:xfrm>
            <a:off x="8504198" y="2585746"/>
            <a:ext cx="316531" cy="464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51" name="Прямая со стрелкой 150"/>
          <p:cNvCxnSpPr/>
          <p:nvPr/>
        </p:nvCxnSpPr>
        <p:spPr>
          <a:xfrm flipV="1">
            <a:off x="5446210" y="2027328"/>
            <a:ext cx="796436" cy="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/>
          <p:nvPr/>
        </p:nvCxnSpPr>
        <p:spPr>
          <a:xfrm>
            <a:off x="5297871" y="1658966"/>
            <a:ext cx="4633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3" name="TextBox 152"/>
              <p:cNvSpPr txBox="1"/>
              <p:nvPr/>
            </p:nvSpPr>
            <p:spPr>
              <a:xfrm>
                <a:off x="5239250" y="1183790"/>
                <a:ext cx="413919" cy="464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250" y="1183790"/>
                <a:ext cx="413919" cy="46448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18421" r="-294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4" name="TextBox 153"/>
              <p:cNvSpPr txBox="1"/>
              <p:nvPr/>
            </p:nvSpPr>
            <p:spPr>
              <a:xfrm>
                <a:off x="5968409" y="1468162"/>
                <a:ext cx="399558" cy="464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409" y="1468162"/>
                <a:ext cx="399558" cy="464484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18421" r="-272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5" name="TextBox 154"/>
          <p:cNvSpPr txBox="1"/>
          <p:nvPr/>
        </p:nvSpPr>
        <p:spPr>
          <a:xfrm>
            <a:off x="4284225" y="2623992"/>
            <a:ext cx="336181" cy="464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5439504" y="2615147"/>
            <a:ext cx="0" cy="908516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flipH="1">
            <a:off x="7789952" y="2621106"/>
            <a:ext cx="2550" cy="902557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>
            <a:off x="5446210" y="3433103"/>
            <a:ext cx="2350449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Левая фигурная скобка 161"/>
          <p:cNvSpPr/>
          <p:nvPr/>
        </p:nvSpPr>
        <p:spPr>
          <a:xfrm rot="16200000">
            <a:off x="6451659" y="1712755"/>
            <a:ext cx="326662" cy="2349925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5" name="TextBox 164"/>
              <p:cNvSpPr txBox="1"/>
              <p:nvPr/>
            </p:nvSpPr>
            <p:spPr>
              <a:xfrm>
                <a:off x="6426585" y="3418775"/>
                <a:ext cx="389697" cy="464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585" y="3418775"/>
                <a:ext cx="389697" cy="46448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18421" r="-296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7" name="TextBox 166"/>
          <p:cNvSpPr txBox="1"/>
          <p:nvPr/>
        </p:nvSpPr>
        <p:spPr>
          <a:xfrm>
            <a:off x="6454007" y="2946484"/>
            <a:ext cx="339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s</a:t>
            </a:r>
            <a:r>
              <a:rPr lang="en-US" baseline="-25000" dirty="0" err="1" smtClean="0"/>
              <a:t>x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8" name="TextBox 167"/>
              <p:cNvSpPr txBox="1"/>
              <p:nvPr/>
            </p:nvSpPr>
            <p:spPr>
              <a:xfrm>
                <a:off x="5930039" y="3883259"/>
                <a:ext cx="12784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ru-RU" sz="24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68" name="TextBox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039" y="3883259"/>
                <a:ext cx="1278492" cy="461665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197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9" name="Скругленный прямоугольник 168"/>
          <p:cNvSpPr/>
          <p:nvPr/>
        </p:nvSpPr>
        <p:spPr>
          <a:xfrm>
            <a:off x="5909594" y="3883259"/>
            <a:ext cx="1278492" cy="46166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00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6" dur="4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9259E-6 L 0.25104 0.0015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34" grpId="0" animBg="1"/>
      <p:bldP spid="33" grpId="0" animBg="1"/>
      <p:bldP spid="30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2" grpId="0" animBg="1"/>
      <p:bldP spid="150" grpId="0"/>
      <p:bldP spid="153" grpId="0" animBg="1"/>
      <p:bldP spid="154" grpId="0" animBg="1"/>
      <p:bldP spid="155" grpId="0"/>
      <p:bldP spid="162" grpId="0" animBg="1"/>
      <p:bldP spid="165" grpId="0" animBg="1"/>
      <p:bldP spid="167" grpId="0"/>
      <p:bldP spid="168" grpId="0" animBg="1"/>
      <p:bldP spid="1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Трапеция 30"/>
          <p:cNvSpPr/>
          <p:nvPr/>
        </p:nvSpPr>
        <p:spPr>
          <a:xfrm rot="16200000">
            <a:off x="918078" y="1607858"/>
            <a:ext cx="2697704" cy="2923532"/>
          </a:xfrm>
          <a:custGeom>
            <a:avLst/>
            <a:gdLst>
              <a:gd name="connsiteX0" fmla="*/ 0 w 3024336"/>
              <a:gd name="connsiteY0" fmla="*/ 3039096 h 3039096"/>
              <a:gd name="connsiteX1" fmla="*/ 0 w 3024336"/>
              <a:gd name="connsiteY1" fmla="*/ 0 h 3039096"/>
              <a:gd name="connsiteX2" fmla="*/ 3024336 w 3024336"/>
              <a:gd name="connsiteY2" fmla="*/ 0 h 3039096"/>
              <a:gd name="connsiteX3" fmla="*/ 3024336 w 3024336"/>
              <a:gd name="connsiteY3" fmla="*/ 3039096 h 3039096"/>
              <a:gd name="connsiteX4" fmla="*/ 0 w 3024336"/>
              <a:gd name="connsiteY4" fmla="*/ 3039096 h 3039096"/>
              <a:gd name="connsiteX0" fmla="*/ 0 w 3024336"/>
              <a:gd name="connsiteY0" fmla="*/ 3039096 h 3039096"/>
              <a:gd name="connsiteX1" fmla="*/ 0 w 3024336"/>
              <a:gd name="connsiteY1" fmla="*/ 0 h 3039096"/>
              <a:gd name="connsiteX2" fmla="*/ 1452014 w 3024336"/>
              <a:gd name="connsiteY2" fmla="*/ 0 h 3039096"/>
              <a:gd name="connsiteX3" fmla="*/ 3024336 w 3024336"/>
              <a:gd name="connsiteY3" fmla="*/ 3039096 h 3039096"/>
              <a:gd name="connsiteX4" fmla="*/ 0 w 3024336"/>
              <a:gd name="connsiteY4" fmla="*/ 3039096 h 3039096"/>
              <a:gd name="connsiteX0" fmla="*/ 0 w 3024336"/>
              <a:gd name="connsiteY0" fmla="*/ 3051479 h 3051479"/>
              <a:gd name="connsiteX1" fmla="*/ 0 w 3024336"/>
              <a:gd name="connsiteY1" fmla="*/ 12383 h 3051479"/>
              <a:gd name="connsiteX2" fmla="*/ 1525431 w 3024336"/>
              <a:gd name="connsiteY2" fmla="*/ 0 h 3051479"/>
              <a:gd name="connsiteX3" fmla="*/ 3024336 w 3024336"/>
              <a:gd name="connsiteY3" fmla="*/ 3051479 h 3051479"/>
              <a:gd name="connsiteX4" fmla="*/ 0 w 3024336"/>
              <a:gd name="connsiteY4" fmla="*/ 3051479 h 3051479"/>
              <a:gd name="connsiteX0" fmla="*/ 0 w 3024336"/>
              <a:gd name="connsiteY0" fmla="*/ 3051476 h 3051476"/>
              <a:gd name="connsiteX1" fmla="*/ 0 w 3024336"/>
              <a:gd name="connsiteY1" fmla="*/ 12380 h 3051476"/>
              <a:gd name="connsiteX2" fmla="*/ 1472037 w 3024336"/>
              <a:gd name="connsiteY2" fmla="*/ 0 h 3051476"/>
              <a:gd name="connsiteX3" fmla="*/ 3024336 w 3024336"/>
              <a:gd name="connsiteY3" fmla="*/ 3051476 h 3051476"/>
              <a:gd name="connsiteX4" fmla="*/ 0 w 3024336"/>
              <a:gd name="connsiteY4" fmla="*/ 3051476 h 3051476"/>
              <a:gd name="connsiteX0" fmla="*/ 0 w 3024336"/>
              <a:gd name="connsiteY0" fmla="*/ 3057667 h 3057667"/>
              <a:gd name="connsiteX1" fmla="*/ 0 w 3024336"/>
              <a:gd name="connsiteY1" fmla="*/ 18571 h 3057667"/>
              <a:gd name="connsiteX2" fmla="*/ 1492059 w 3024336"/>
              <a:gd name="connsiteY2" fmla="*/ 0 h 3057667"/>
              <a:gd name="connsiteX3" fmla="*/ 3024336 w 3024336"/>
              <a:gd name="connsiteY3" fmla="*/ 3057667 h 3057667"/>
              <a:gd name="connsiteX4" fmla="*/ 0 w 3024336"/>
              <a:gd name="connsiteY4" fmla="*/ 3057667 h 3057667"/>
              <a:gd name="connsiteX0" fmla="*/ 0 w 3017661"/>
              <a:gd name="connsiteY0" fmla="*/ 3057667 h 3057667"/>
              <a:gd name="connsiteX1" fmla="*/ 0 w 3017661"/>
              <a:gd name="connsiteY1" fmla="*/ 18571 h 3057667"/>
              <a:gd name="connsiteX2" fmla="*/ 1492059 w 3017661"/>
              <a:gd name="connsiteY2" fmla="*/ 0 h 3057667"/>
              <a:gd name="connsiteX3" fmla="*/ 3017662 w 3017661"/>
              <a:gd name="connsiteY3" fmla="*/ 3051477 h 3057667"/>
              <a:gd name="connsiteX4" fmla="*/ 0 w 3017661"/>
              <a:gd name="connsiteY4" fmla="*/ 3057667 h 3057667"/>
              <a:gd name="connsiteX0" fmla="*/ 0 w 3017662"/>
              <a:gd name="connsiteY0" fmla="*/ 3044721 h 3044721"/>
              <a:gd name="connsiteX1" fmla="*/ 0 w 3017662"/>
              <a:gd name="connsiteY1" fmla="*/ 5625 h 3044721"/>
              <a:gd name="connsiteX2" fmla="*/ 1492058 w 3017662"/>
              <a:gd name="connsiteY2" fmla="*/ 0 h 3044721"/>
              <a:gd name="connsiteX3" fmla="*/ 3017662 w 3017662"/>
              <a:gd name="connsiteY3" fmla="*/ 3038531 h 3044721"/>
              <a:gd name="connsiteX4" fmla="*/ 0 w 3017662"/>
              <a:gd name="connsiteY4" fmla="*/ 3044721 h 3044721"/>
              <a:gd name="connsiteX0" fmla="*/ 0 w 3017662"/>
              <a:gd name="connsiteY0" fmla="*/ 3039096 h 3039096"/>
              <a:gd name="connsiteX1" fmla="*/ 0 w 3017662"/>
              <a:gd name="connsiteY1" fmla="*/ 0 h 3039096"/>
              <a:gd name="connsiteX2" fmla="*/ 1492057 w 3017662"/>
              <a:gd name="connsiteY2" fmla="*/ 3008 h 3039096"/>
              <a:gd name="connsiteX3" fmla="*/ 3017662 w 3017662"/>
              <a:gd name="connsiteY3" fmla="*/ 3032906 h 3039096"/>
              <a:gd name="connsiteX4" fmla="*/ 0 w 3017662"/>
              <a:gd name="connsiteY4" fmla="*/ 3039096 h 3039096"/>
              <a:gd name="connsiteX0" fmla="*/ 0 w 3017662"/>
              <a:gd name="connsiteY0" fmla="*/ 3049029 h 3049029"/>
              <a:gd name="connsiteX1" fmla="*/ 0 w 3017662"/>
              <a:gd name="connsiteY1" fmla="*/ 9933 h 3049029"/>
              <a:gd name="connsiteX2" fmla="*/ 1492057 w 3017662"/>
              <a:gd name="connsiteY2" fmla="*/ 0 h 3049029"/>
              <a:gd name="connsiteX3" fmla="*/ 3017662 w 3017662"/>
              <a:gd name="connsiteY3" fmla="*/ 3042839 h 3049029"/>
              <a:gd name="connsiteX4" fmla="*/ 0 w 3017662"/>
              <a:gd name="connsiteY4" fmla="*/ 3049029 h 3049029"/>
              <a:gd name="connsiteX0" fmla="*/ 0 w 3017662"/>
              <a:gd name="connsiteY0" fmla="*/ 3039096 h 3039096"/>
              <a:gd name="connsiteX1" fmla="*/ 0 w 3017662"/>
              <a:gd name="connsiteY1" fmla="*/ 0 h 3039096"/>
              <a:gd name="connsiteX2" fmla="*/ 1492058 w 3017662"/>
              <a:gd name="connsiteY2" fmla="*/ 3011 h 3039096"/>
              <a:gd name="connsiteX3" fmla="*/ 3017662 w 3017662"/>
              <a:gd name="connsiteY3" fmla="*/ 3032906 h 3039096"/>
              <a:gd name="connsiteX4" fmla="*/ 0 w 3017662"/>
              <a:gd name="connsiteY4" fmla="*/ 3039096 h 3039096"/>
              <a:gd name="connsiteX0" fmla="*/ 0 w 3017662"/>
              <a:gd name="connsiteY0" fmla="*/ 3039096 h 3039096"/>
              <a:gd name="connsiteX1" fmla="*/ 0 w 3017662"/>
              <a:gd name="connsiteY1" fmla="*/ 0 h 3039096"/>
              <a:gd name="connsiteX2" fmla="*/ 1482753 w 3017662"/>
              <a:gd name="connsiteY2" fmla="*/ 3013 h 3039096"/>
              <a:gd name="connsiteX3" fmla="*/ 3017662 w 3017662"/>
              <a:gd name="connsiteY3" fmla="*/ 3032906 h 3039096"/>
              <a:gd name="connsiteX4" fmla="*/ 0 w 3017662"/>
              <a:gd name="connsiteY4" fmla="*/ 3039096 h 3039096"/>
              <a:gd name="connsiteX0" fmla="*/ 0 w 3017662"/>
              <a:gd name="connsiteY0" fmla="*/ 3044710 h 3044710"/>
              <a:gd name="connsiteX1" fmla="*/ 0 w 3017662"/>
              <a:gd name="connsiteY1" fmla="*/ 5614 h 3044710"/>
              <a:gd name="connsiteX2" fmla="*/ 1482750 w 3017662"/>
              <a:gd name="connsiteY2" fmla="*/ 0 h 3044710"/>
              <a:gd name="connsiteX3" fmla="*/ 3017662 w 3017662"/>
              <a:gd name="connsiteY3" fmla="*/ 3038520 h 3044710"/>
              <a:gd name="connsiteX4" fmla="*/ 0 w 3017662"/>
              <a:gd name="connsiteY4" fmla="*/ 3044710 h 3044710"/>
              <a:gd name="connsiteX0" fmla="*/ 0 w 3017662"/>
              <a:gd name="connsiteY0" fmla="*/ 3044710 h 3044710"/>
              <a:gd name="connsiteX1" fmla="*/ 4651 w 3017662"/>
              <a:gd name="connsiteY1" fmla="*/ 1300 h 3044710"/>
              <a:gd name="connsiteX2" fmla="*/ 1482750 w 3017662"/>
              <a:gd name="connsiteY2" fmla="*/ 0 h 3044710"/>
              <a:gd name="connsiteX3" fmla="*/ 3017662 w 3017662"/>
              <a:gd name="connsiteY3" fmla="*/ 3038520 h 3044710"/>
              <a:gd name="connsiteX4" fmla="*/ 0 w 3017662"/>
              <a:gd name="connsiteY4" fmla="*/ 3044710 h 3044710"/>
              <a:gd name="connsiteX0" fmla="*/ 0 w 3013011"/>
              <a:gd name="connsiteY0" fmla="*/ 3044710 h 3051467"/>
              <a:gd name="connsiteX1" fmla="*/ 4651 w 3013011"/>
              <a:gd name="connsiteY1" fmla="*/ 1300 h 3051467"/>
              <a:gd name="connsiteX2" fmla="*/ 1482750 w 3013011"/>
              <a:gd name="connsiteY2" fmla="*/ 0 h 3051467"/>
              <a:gd name="connsiteX3" fmla="*/ 3013011 w 3013011"/>
              <a:gd name="connsiteY3" fmla="*/ 3051467 h 3051467"/>
              <a:gd name="connsiteX4" fmla="*/ 0 w 3013011"/>
              <a:gd name="connsiteY4" fmla="*/ 3044710 h 3051467"/>
              <a:gd name="connsiteX0" fmla="*/ 0 w 3026964"/>
              <a:gd name="connsiteY0" fmla="*/ 3044710 h 3051470"/>
              <a:gd name="connsiteX1" fmla="*/ 4651 w 3026964"/>
              <a:gd name="connsiteY1" fmla="*/ 1300 h 3051470"/>
              <a:gd name="connsiteX2" fmla="*/ 1482750 w 3026964"/>
              <a:gd name="connsiteY2" fmla="*/ 0 h 3051470"/>
              <a:gd name="connsiteX3" fmla="*/ 3026964 w 3026964"/>
              <a:gd name="connsiteY3" fmla="*/ 3051470 h 3051470"/>
              <a:gd name="connsiteX4" fmla="*/ 0 w 3026964"/>
              <a:gd name="connsiteY4" fmla="*/ 3044710 h 3051470"/>
              <a:gd name="connsiteX0" fmla="*/ 0 w 3026964"/>
              <a:gd name="connsiteY0" fmla="*/ 3043410 h 3050170"/>
              <a:gd name="connsiteX1" fmla="*/ 4651 w 3026964"/>
              <a:gd name="connsiteY1" fmla="*/ 0 h 3050170"/>
              <a:gd name="connsiteX2" fmla="*/ 1498623 w 3026964"/>
              <a:gd name="connsiteY2" fmla="*/ 6066 h 3050170"/>
              <a:gd name="connsiteX3" fmla="*/ 3026964 w 3026964"/>
              <a:gd name="connsiteY3" fmla="*/ 3050170 h 3050170"/>
              <a:gd name="connsiteX4" fmla="*/ 0 w 3026964"/>
              <a:gd name="connsiteY4" fmla="*/ 3043410 h 3050170"/>
              <a:gd name="connsiteX0" fmla="*/ 0 w 3026964"/>
              <a:gd name="connsiteY0" fmla="*/ 3037344 h 3044104"/>
              <a:gd name="connsiteX1" fmla="*/ 4651 w 3026964"/>
              <a:gd name="connsiteY1" fmla="*/ 4978 h 3044104"/>
              <a:gd name="connsiteX2" fmla="*/ 1498623 w 3026964"/>
              <a:gd name="connsiteY2" fmla="*/ 0 h 3044104"/>
              <a:gd name="connsiteX3" fmla="*/ 3026964 w 3026964"/>
              <a:gd name="connsiteY3" fmla="*/ 3044104 h 3044104"/>
              <a:gd name="connsiteX4" fmla="*/ 0 w 3026964"/>
              <a:gd name="connsiteY4" fmla="*/ 3037344 h 3044104"/>
              <a:gd name="connsiteX0" fmla="*/ 0 w 3026964"/>
              <a:gd name="connsiteY0" fmla="*/ 3037344 h 3044104"/>
              <a:gd name="connsiteX1" fmla="*/ 682 w 3026964"/>
              <a:gd name="connsiteY1" fmla="*/ 1298 h 3044104"/>
              <a:gd name="connsiteX2" fmla="*/ 1498623 w 3026964"/>
              <a:gd name="connsiteY2" fmla="*/ 0 h 3044104"/>
              <a:gd name="connsiteX3" fmla="*/ 3026964 w 3026964"/>
              <a:gd name="connsiteY3" fmla="*/ 3044104 h 3044104"/>
              <a:gd name="connsiteX4" fmla="*/ 0 w 3026964"/>
              <a:gd name="connsiteY4" fmla="*/ 3037344 h 3044104"/>
              <a:gd name="connsiteX0" fmla="*/ 0 w 3026965"/>
              <a:gd name="connsiteY0" fmla="*/ 3037344 h 3039158"/>
              <a:gd name="connsiteX1" fmla="*/ 682 w 3026965"/>
              <a:gd name="connsiteY1" fmla="*/ 1298 h 3039158"/>
              <a:gd name="connsiteX2" fmla="*/ 1498623 w 3026965"/>
              <a:gd name="connsiteY2" fmla="*/ 0 h 3039158"/>
              <a:gd name="connsiteX3" fmla="*/ 3026965 w 3026965"/>
              <a:gd name="connsiteY3" fmla="*/ 3039158 h 3039158"/>
              <a:gd name="connsiteX4" fmla="*/ 0 w 3026965"/>
              <a:gd name="connsiteY4" fmla="*/ 3037344 h 3039158"/>
              <a:gd name="connsiteX0" fmla="*/ 0 w 3032319"/>
              <a:gd name="connsiteY0" fmla="*/ 3037344 h 3037344"/>
              <a:gd name="connsiteX1" fmla="*/ 682 w 3032319"/>
              <a:gd name="connsiteY1" fmla="*/ 1298 h 3037344"/>
              <a:gd name="connsiteX2" fmla="*/ 1498623 w 3032319"/>
              <a:gd name="connsiteY2" fmla="*/ 0 h 3037344"/>
              <a:gd name="connsiteX3" fmla="*/ 3032319 w 3032319"/>
              <a:gd name="connsiteY3" fmla="*/ 3036687 h 3037344"/>
              <a:gd name="connsiteX4" fmla="*/ 0 w 3032319"/>
              <a:gd name="connsiteY4" fmla="*/ 3037344 h 303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2319" h="3037344">
                <a:moveTo>
                  <a:pt x="0" y="3037344"/>
                </a:moveTo>
                <a:cubicBezTo>
                  <a:pt x="1550" y="2022874"/>
                  <a:pt x="-868" y="1015768"/>
                  <a:pt x="682" y="1298"/>
                </a:cubicBezTo>
                <a:lnTo>
                  <a:pt x="1498623" y="0"/>
                </a:lnTo>
                <a:lnTo>
                  <a:pt x="3032319" y="3036687"/>
                </a:lnTo>
                <a:lnTo>
                  <a:pt x="0" y="3037344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  <a:tint val="66000"/>
                  <a:satMod val="160000"/>
                </a:schemeClr>
              </a:gs>
              <a:gs pos="50000">
                <a:schemeClr val="tx2">
                  <a:lumMod val="75000"/>
                  <a:tint val="44500"/>
                  <a:satMod val="160000"/>
                </a:schemeClr>
              </a:gs>
              <a:gs pos="100000">
                <a:schemeClr val="tx2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253511" y="796949"/>
            <a:ext cx="4472770" cy="4088153"/>
            <a:chOff x="566458" y="380851"/>
            <a:chExt cx="3296018" cy="327727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11188" y="411164"/>
              <a:ext cx="3240089" cy="324009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11188" y="762001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611187" y="1131890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611187" y="1492252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611187" y="1852615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611188" y="2211392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611188" y="2571754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11188" y="2932117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11186" y="3292480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V="1">
              <a:off x="-648496" y="2031211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V="1">
              <a:off x="-292895" y="2038081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 flipV="1">
              <a:off x="72230" y="2031211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V="1">
              <a:off x="428948" y="2031209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V="1">
              <a:off x="782962" y="2031211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V="1">
              <a:off x="1151731" y="2031211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V="1">
              <a:off x="1512095" y="2031209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V="1">
              <a:off x="1872457" y="2038083"/>
              <a:ext cx="324009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flipV="1">
              <a:off x="966785" y="411165"/>
              <a:ext cx="2" cy="324009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rot="5400000" flipV="1">
              <a:off x="2233564" y="1672437"/>
              <a:ext cx="2" cy="32400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66458" y="380851"/>
                  <a:ext cx="418073" cy="399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𝜐</m:t>
                      </m:r>
                    </m:oMath>
                  </a14:m>
                  <a:r>
                    <a:rPr lang="ru-RU" sz="2000" dirty="0" smtClean="0"/>
                    <a:t>,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</a:rPr>
                            <m:t>м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с</m:t>
                          </m:r>
                        </m:den>
                      </m:f>
                    </m:oMath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458" y="380850"/>
                  <a:ext cx="418073" cy="399291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987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/>
            <p:cNvSpPr txBox="1"/>
            <p:nvPr/>
          </p:nvSpPr>
          <p:spPr>
            <a:xfrm>
              <a:off x="3492503" y="3288817"/>
              <a:ext cx="369973" cy="320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/>
                <a:t>t</a:t>
              </a:r>
              <a:r>
                <a:rPr lang="en-US" sz="2000" dirty="0" smtClean="0"/>
                <a:t>, c</a:t>
              </a:r>
              <a:endParaRPr lang="ru-RU" sz="2000" dirty="0"/>
            </a:p>
          </p:txBody>
        </p:sp>
      </p:grpSp>
      <p:cxnSp>
        <p:nvCxnSpPr>
          <p:cNvPr id="29" name="Прямая соединительная линия 28"/>
          <p:cNvCxnSpPr/>
          <p:nvPr/>
        </p:nvCxnSpPr>
        <p:spPr>
          <a:xfrm flipV="1">
            <a:off x="785520" y="1413958"/>
            <a:ext cx="3570886" cy="166645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 rot="20100924">
                <a:off x="878311" y="2090744"/>
                <a:ext cx="22836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00924">
                <a:off x="878311" y="2090744"/>
                <a:ext cx="2283643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483894" y="441277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endParaRPr lang="ru-RU" dirty="0"/>
          </a:p>
        </p:txBody>
      </p:sp>
      <p:sp>
        <p:nvSpPr>
          <p:cNvPr id="90" name="TextBox 89"/>
          <p:cNvSpPr txBox="1"/>
          <p:nvPr/>
        </p:nvSpPr>
        <p:spPr>
          <a:xfrm>
            <a:off x="3663339" y="439901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92" name="TextBox 91"/>
          <p:cNvSpPr txBox="1"/>
          <p:nvPr/>
        </p:nvSpPr>
        <p:spPr>
          <a:xfrm>
            <a:off x="3663339" y="139220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93" name="TextBox 92"/>
          <p:cNvSpPr txBox="1"/>
          <p:nvPr/>
        </p:nvSpPr>
        <p:spPr>
          <a:xfrm>
            <a:off x="537178" y="273529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94" name="Правая фигурная скобка 93"/>
          <p:cNvSpPr/>
          <p:nvPr/>
        </p:nvSpPr>
        <p:spPr>
          <a:xfrm rot="5400000">
            <a:off x="2174743" y="3064015"/>
            <a:ext cx="182482" cy="2938433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авая фигурная скобка 95"/>
          <p:cNvSpPr/>
          <p:nvPr/>
        </p:nvSpPr>
        <p:spPr>
          <a:xfrm rot="10800000">
            <a:off x="578707" y="3080408"/>
            <a:ext cx="214314" cy="1338068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авая фигурная скобка 96"/>
          <p:cNvSpPr/>
          <p:nvPr/>
        </p:nvSpPr>
        <p:spPr>
          <a:xfrm>
            <a:off x="3728697" y="1722027"/>
            <a:ext cx="285752" cy="2706958"/>
          </a:xfrm>
          <a:prstGeom prst="rightBrace">
            <a:avLst>
              <a:gd name="adj1" fmla="val 130000"/>
              <a:gd name="adj2" fmla="val 5000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>
            <a:stCxn id="97" idx="0"/>
          </p:cNvCxnSpPr>
          <p:nvPr/>
        </p:nvCxnSpPr>
        <p:spPr>
          <a:xfrm flipH="1" flipV="1">
            <a:off x="785520" y="1720771"/>
            <a:ext cx="2943177" cy="125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5036726" y="695370"/>
                <a:ext cx="1497461" cy="616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726" y="695370"/>
                <a:ext cx="1497461" cy="61645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6727722" y="650095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 — </a:t>
            </a:r>
            <a:r>
              <a:rPr lang="ru-RU" dirty="0" smtClean="0"/>
              <a:t>основания;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6735995" y="895318"/>
            <a:ext cx="1247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</a:t>
            </a:r>
            <a:r>
              <a:rPr lang="en-US" dirty="0" smtClean="0"/>
              <a:t> —</a:t>
            </a:r>
            <a:r>
              <a:rPr lang="ru-RU" dirty="0" smtClean="0"/>
              <a:t>высота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515160" y="123477"/>
            <a:ext cx="8207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Перемещение тела </a:t>
            </a:r>
            <a:r>
              <a:rPr lang="ru-RU" sz="2800" dirty="0" smtClean="0">
                <a:solidFill>
                  <a:schemeClr val="tx2"/>
                </a:solidFill>
              </a:rPr>
              <a:t>при равноускоренном </a:t>
            </a:r>
            <a:r>
              <a:rPr lang="ru-RU" sz="2800" dirty="0">
                <a:solidFill>
                  <a:schemeClr val="tx2"/>
                </a:solidFill>
              </a:rPr>
              <a:t>движении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6" name="TextBox 55"/>
              <p:cNvSpPr txBox="1"/>
              <p:nvPr/>
            </p:nvSpPr>
            <p:spPr>
              <a:xfrm>
                <a:off x="6058190" y="1264650"/>
                <a:ext cx="1643655" cy="5380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190" y="1264650"/>
                <a:ext cx="1643655" cy="5380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2" name="TextBox 121"/>
              <p:cNvSpPr txBox="1"/>
              <p:nvPr/>
            </p:nvSpPr>
            <p:spPr>
              <a:xfrm>
                <a:off x="5037527" y="1768418"/>
                <a:ext cx="3684983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1600" b="0" i="1" smtClean="0">
                          <a:latin typeface="Cambria Math"/>
                        </a:rPr>
                        <m:t>𝑡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b="0" dirty="0" smtClean="0"/>
              </a:p>
            </p:txBody>
          </p:sp>
        </mc:Choice>
        <mc:Fallback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527" y="1768418"/>
                <a:ext cx="3684983" cy="58484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8" name="TextBox 57"/>
              <p:cNvSpPr txBox="1"/>
              <p:nvPr/>
            </p:nvSpPr>
            <p:spPr>
              <a:xfrm>
                <a:off x="4835931" y="2409583"/>
                <a:ext cx="208852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𝑡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931" y="2409583"/>
                <a:ext cx="2088520" cy="707886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Скругленный прямоугольник 72"/>
          <p:cNvSpPr/>
          <p:nvPr/>
        </p:nvSpPr>
        <p:spPr>
          <a:xfrm>
            <a:off x="4887409" y="2434117"/>
            <a:ext cx="1992609" cy="67082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7095538" y="2397860"/>
            <a:ext cx="177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уравнение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ru-RU" dirty="0" smtClean="0"/>
              <a:t>перемещения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5" name="TextBox 74"/>
              <p:cNvSpPr txBox="1"/>
              <p:nvPr/>
            </p:nvSpPr>
            <p:spPr>
              <a:xfrm>
                <a:off x="6399523" y="3087722"/>
                <a:ext cx="12477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  <m:r>
                            <a:rPr lang="ru-RU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523" y="3087722"/>
                <a:ext cx="1247713" cy="33855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8" name="TextBox 127"/>
              <p:cNvSpPr txBox="1"/>
              <p:nvPr/>
            </p:nvSpPr>
            <p:spPr>
              <a:xfrm>
                <a:off x="5835937" y="3426276"/>
                <a:ext cx="255871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𝑡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937" y="3426276"/>
                <a:ext cx="2558714" cy="707886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Скругленный прямоугольник 128"/>
          <p:cNvSpPr/>
          <p:nvPr/>
        </p:nvSpPr>
        <p:spPr>
          <a:xfrm>
            <a:off x="5914172" y="3471626"/>
            <a:ext cx="2402243" cy="646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TextBox 129"/>
          <p:cNvSpPr txBox="1"/>
          <p:nvPr/>
        </p:nvSpPr>
        <p:spPr>
          <a:xfrm>
            <a:off x="5590582" y="4048422"/>
            <a:ext cx="3049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ru-RU" dirty="0" smtClean="0"/>
              <a:t>кинематическое уравнение </a:t>
            </a:r>
          </a:p>
          <a:p>
            <a:pPr algn="ctr"/>
            <a:r>
              <a:rPr lang="ru-RU" dirty="0" smtClean="0"/>
              <a:t>равноускоренного движения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67602" y="2513741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—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241416" y="4533231"/>
            <a:ext cx="271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</a:t>
            </a:r>
            <a:endParaRPr lang="ru-RU" sz="2000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4" name="TextBox 53"/>
              <p:cNvSpPr txBox="1"/>
              <p:nvPr/>
            </p:nvSpPr>
            <p:spPr>
              <a:xfrm>
                <a:off x="185864" y="3610127"/>
                <a:ext cx="561308" cy="369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64" y="3610127"/>
                <a:ext cx="561308" cy="369331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7" name="TextBox 56"/>
              <p:cNvSpPr txBox="1"/>
              <p:nvPr/>
            </p:nvSpPr>
            <p:spPr>
              <a:xfrm>
                <a:off x="3871573" y="2670978"/>
                <a:ext cx="458523" cy="369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573" y="2670978"/>
                <a:ext cx="458523" cy="369331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9" name="TextBox 58"/>
              <p:cNvSpPr txBox="1"/>
              <p:nvPr/>
            </p:nvSpPr>
            <p:spPr>
              <a:xfrm>
                <a:off x="400947" y="1537358"/>
                <a:ext cx="458523" cy="369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47" y="1537358"/>
                <a:ext cx="458523" cy="369331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единительная линия 25"/>
          <p:cNvCxnSpPr/>
          <p:nvPr/>
        </p:nvCxnSpPr>
        <p:spPr>
          <a:xfrm flipH="1">
            <a:off x="3737826" y="1770991"/>
            <a:ext cx="801" cy="263747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733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32" grpId="0"/>
      <p:bldP spid="90" grpId="0"/>
      <p:bldP spid="92" grpId="0"/>
      <p:bldP spid="93" grpId="0"/>
      <p:bldP spid="94" grpId="0" animBg="1"/>
      <p:bldP spid="96" grpId="0" animBg="1"/>
      <p:bldP spid="97" grpId="0" animBg="1"/>
      <p:bldP spid="38" grpId="0" animBg="1"/>
      <p:bldP spid="45" grpId="0"/>
      <p:bldP spid="46" grpId="0"/>
      <p:bldP spid="55" grpId="0"/>
      <p:bldP spid="56" grpId="0" animBg="1"/>
      <p:bldP spid="122" grpId="0" animBg="1"/>
      <p:bldP spid="58" grpId="0" animBg="1"/>
      <p:bldP spid="73" grpId="0" animBg="1"/>
      <p:bldP spid="74" grpId="0"/>
      <p:bldP spid="75" grpId="0" animBg="1"/>
      <p:bldP spid="128" grpId="0" animBg="1"/>
      <p:bldP spid="129" grpId="0" animBg="1"/>
      <p:bldP spid="130" grpId="0"/>
      <p:bldP spid="2" grpId="0"/>
      <p:bldP spid="4" grpId="0"/>
      <p:bldP spid="54" grpId="0" animBg="1"/>
      <p:bldP spid="57" grpId="0" animBg="1"/>
      <p:bldP spid="5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3217</TotalTime>
  <Words>160</Words>
  <Application>Microsoft Office PowerPoint</Application>
  <PresentationFormat>Экран (16:9)</PresentationFormat>
  <Paragraphs>89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261</cp:revision>
  <dcterms:created xsi:type="dcterms:W3CDTF">2010-03-30T04:49:33Z</dcterms:created>
  <dcterms:modified xsi:type="dcterms:W3CDTF">2016-09-25T08:40:03Z</dcterms:modified>
</cp:coreProperties>
</file>